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89" r:id="rId4"/>
    <p:sldId id="310" r:id="rId5"/>
    <p:sldId id="317" r:id="rId6"/>
    <p:sldId id="318" r:id="rId7"/>
    <p:sldId id="319" r:id="rId8"/>
    <p:sldId id="32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8DC842-E067-48C1-AC42-92169182E0CF}" type="datetimeFigureOut">
              <a:rPr lang="en-US" smtClean="0"/>
              <a:pPr/>
              <a:t>6/18/2012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D246F7-5EA7-4437-B742-F7DF7E37A7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D246F7-5EA7-4437-B742-F7DF7E37A7EE}"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6/18/2012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6/18/2012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6/18/2012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6/18/2012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6/18/2012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6/18/2012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6/18/2012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6/18/2012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6/18/2012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6/18/2012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6/18/2012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6/18/2012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Working with Selections</a:t>
            </a:r>
            <a:endParaRPr lang="en-US" dirty="0"/>
          </a:p>
        </p:txBody>
      </p:sp>
      <p:sp>
        <p:nvSpPr>
          <p:cNvPr id="3" name="Subtitle 2"/>
          <p:cNvSpPr>
            <a:spLocks noGrp="1"/>
          </p:cNvSpPr>
          <p:nvPr>
            <p:ph type="subTitle" idx="1"/>
          </p:nvPr>
        </p:nvSpPr>
        <p:spPr/>
        <p:txBody>
          <a:bodyPr/>
          <a:lstStyle/>
          <a:p>
            <a:r>
              <a:rPr lang="en-US" dirty="0" smtClean="0"/>
              <a:t>Intro to Photoshop</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800" dirty="0" smtClean="0"/>
              <a:t>Make a specific selection of </a:t>
            </a:r>
            <a:r>
              <a:rPr lang="en-US" sz="2800" dirty="0" smtClean="0"/>
              <a:t>an image using selection tools like Quick Selection, Magic Wand, Marquee Tool, Lasso Tool, Polygonal Lasso Tool and Magnetic Lasso Tool</a:t>
            </a:r>
            <a:endParaRPr lang="en-US" sz="2800" dirty="0" smtClean="0"/>
          </a:p>
          <a:p>
            <a:r>
              <a:rPr lang="en-US" sz="2800" dirty="0" smtClean="0"/>
              <a:t>Reposition a selection Marquee</a:t>
            </a:r>
            <a:endParaRPr lang="en-US" sz="2800" dirty="0" smtClean="0"/>
          </a:p>
          <a:p>
            <a:r>
              <a:rPr lang="en-US" sz="2800" dirty="0" smtClean="0"/>
              <a:t>Move and duplicate the contents of a selection</a:t>
            </a:r>
            <a:endParaRPr lang="en-US" sz="2800" dirty="0" smtClean="0"/>
          </a:p>
          <a:p>
            <a:r>
              <a:rPr lang="en-US" sz="2800" dirty="0" smtClean="0"/>
              <a:t>Use keyboard-mouse combinations that save time and hand motions</a:t>
            </a:r>
            <a:endParaRPr lang="en-US" sz="2800" dirty="0" smtClean="0"/>
          </a:p>
          <a:p>
            <a:r>
              <a:rPr lang="en-US" sz="2800" dirty="0" smtClean="0"/>
              <a:t>Deselect a selection</a:t>
            </a:r>
            <a:endParaRPr lang="en-US" sz="2800" dirty="0" smtClean="0"/>
          </a:p>
          <a:p>
            <a:r>
              <a:rPr lang="en-US" sz="2800" dirty="0" smtClean="0"/>
              <a:t>Adjust the position of a selected Area using the arrow keys</a:t>
            </a:r>
            <a:endParaRPr lang="en-US" sz="2800" dirty="0" smtClean="0"/>
          </a:p>
          <a:p>
            <a:r>
              <a:rPr lang="en-US" sz="2800" dirty="0" smtClean="0"/>
              <a:t>Add to and Subtract from a selection</a:t>
            </a:r>
            <a:endParaRPr lang="en-US" sz="2800" dirty="0" smtClean="0"/>
          </a:p>
          <a:p>
            <a:r>
              <a:rPr lang="en-US" sz="2800" dirty="0" smtClean="0"/>
              <a:t>Use multiple selection tools to make complex selection</a:t>
            </a:r>
            <a:endParaRPr lang="en-US" sz="2800" dirty="0" smtClean="0"/>
          </a:p>
          <a:p>
            <a:r>
              <a:rPr lang="en-US" sz="2800" dirty="0" smtClean="0"/>
              <a:t>Erase pixels within a selection</a:t>
            </a:r>
            <a:endParaRPr lang="en-US" sz="2800" dirty="0" smtClean="0"/>
          </a:p>
          <a:p>
            <a:endParaRPr lang="en-US" dirty="0"/>
          </a:p>
        </p:txBody>
      </p:sp>
      <p:sp>
        <p:nvSpPr>
          <p:cNvPr id="3" name="Title 2"/>
          <p:cNvSpPr>
            <a:spLocks noGrp="1"/>
          </p:cNvSpPr>
          <p:nvPr>
            <p:ph type="title"/>
          </p:nvPr>
        </p:nvSpPr>
        <p:spPr/>
        <p:txBody>
          <a:bodyPr/>
          <a:lstStyle/>
          <a:p>
            <a:r>
              <a:rPr lang="en-US" dirty="0" smtClean="0"/>
              <a:t>Chapter Objectives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3970"/>
            <a:ext cx="8229600" cy="1143000"/>
          </a:xfrm>
        </p:spPr>
        <p:txBody>
          <a:bodyPr>
            <a:normAutofit fontScale="90000"/>
            <a:scene3d>
              <a:camera prst="orthographicFront"/>
              <a:lightRig rig="soft" dir="t"/>
            </a:scene3d>
            <a:sp3d extrusionH="57150" prstMaterial="softEdge">
              <a:bevelT w="25400" h="25400"/>
            </a:sp3d>
          </a:bodyPr>
          <a:lstStyle/>
          <a:p>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rPr>
              <a:t>About Selecting and Selection Tools</a:t>
            </a:r>
            <a:endParaRPr lang="en-US"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endParaRPr>
          </a:p>
        </p:txBody>
      </p:sp>
      <p:sp>
        <p:nvSpPr>
          <p:cNvPr id="4" name="Content Placeholder 3"/>
          <p:cNvSpPr>
            <a:spLocks noGrp="1"/>
          </p:cNvSpPr>
          <p:nvPr>
            <p:ph idx="1"/>
          </p:nvPr>
        </p:nvSpPr>
        <p:spPr>
          <a:xfrm>
            <a:off x="457200" y="1481328"/>
            <a:ext cx="8229600" cy="4843272"/>
          </a:xfrm>
        </p:spPr>
        <p:txBody>
          <a:bodyPr>
            <a:normAutofit fontScale="85000" lnSpcReduction="20000"/>
          </a:bodyPr>
          <a:lstStyle/>
          <a:p>
            <a:r>
              <a:rPr lang="en-US" dirty="0" smtClean="0"/>
              <a:t>Making a change on a part of your image is a two-step process. First you need to select part of an image you want to change and then you use another tool to manipulate that image like resize it, change its angle, create shadows, sharpen etc.</a:t>
            </a:r>
            <a:endParaRPr lang="en-US" dirty="0" smtClean="0"/>
          </a:p>
          <a:p>
            <a:r>
              <a:rPr lang="en-US" dirty="0" smtClean="0"/>
              <a:t>Four types of selection in Photoshop, namely:</a:t>
            </a:r>
          </a:p>
          <a:p>
            <a:pPr lvl="1"/>
            <a:r>
              <a:rPr lang="en-US" b="1" dirty="0" smtClean="0"/>
              <a:t>Geometric Selection </a:t>
            </a:r>
            <a:r>
              <a:rPr lang="en-US" dirty="0" smtClean="0"/>
              <a:t>– </a:t>
            </a:r>
            <a:r>
              <a:rPr lang="en-US" sz="2000" i="1" dirty="0" smtClean="0"/>
              <a:t>you could make a selection based on the geometric shape of an object, like if it is a square or rectangle you choose Rectangular Marquee Tool but if it is a circle or an ellipse you choose an Elliptical Marquee Tool</a:t>
            </a:r>
            <a:r>
              <a:rPr lang="en-US" dirty="0" smtClean="0"/>
              <a:t>.</a:t>
            </a:r>
            <a:endParaRPr lang="en-US" b="1" dirty="0" smtClean="0"/>
          </a:p>
          <a:p>
            <a:pPr lvl="1"/>
            <a:r>
              <a:rPr lang="en-US" b="1" dirty="0" smtClean="0"/>
              <a:t>Freehand Selection </a:t>
            </a:r>
            <a:r>
              <a:rPr lang="en-US" dirty="0" smtClean="0"/>
              <a:t>- </a:t>
            </a:r>
            <a:r>
              <a:rPr lang="en-US" sz="2000" i="1" dirty="0" smtClean="0"/>
              <a:t>if  it is   a polygonal shape or hard to define shapes then you choose a freehand selection tool like the Lasso Tool, Polygonal Lasso Tool and Magnetic Lasso Tool.</a:t>
            </a:r>
            <a:endParaRPr lang="en-US" sz="2000" b="1" dirty="0" smtClean="0"/>
          </a:p>
          <a:p>
            <a:pPr lvl="1"/>
            <a:r>
              <a:rPr lang="en-US" b="1" dirty="0" smtClean="0"/>
              <a:t>Edge-based Selection </a:t>
            </a:r>
            <a:r>
              <a:rPr lang="en-US" dirty="0" smtClean="0"/>
              <a:t>– </a:t>
            </a:r>
            <a:r>
              <a:rPr lang="en-US" sz="1900" i="1" dirty="0" smtClean="0"/>
              <a:t>Photoshop will automatically find the defined edges of an image like the edge of a car, tree etc.</a:t>
            </a:r>
            <a:endParaRPr lang="en-US" b="1" i="1" dirty="0" smtClean="0"/>
          </a:p>
          <a:p>
            <a:pPr lvl="1"/>
            <a:r>
              <a:rPr lang="en-US" b="1" dirty="0" smtClean="0"/>
              <a:t>Color-based Selection </a:t>
            </a:r>
            <a:r>
              <a:rPr lang="en-US" dirty="0" smtClean="0"/>
              <a:t>– </a:t>
            </a:r>
            <a:r>
              <a:rPr lang="en-US" sz="1900" i="1" dirty="0" smtClean="0"/>
              <a:t>Photoshop will automatically select parts of an image based on the similarity of color of adjacent pixels.</a:t>
            </a:r>
            <a:endParaRPr lang="en-US" sz="19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3970"/>
            <a:ext cx="8229600" cy="1143000"/>
          </a:xfrm>
        </p:spPr>
        <p:txBody>
          <a:bodyPr>
            <a:scene3d>
              <a:camera prst="orthographicFront"/>
              <a:lightRig rig="soft" dir="t"/>
            </a:scene3d>
            <a:sp3d extrusionH="57150" prstMaterial="softEdge">
              <a:bevelT w="25400" h="25400"/>
            </a:sp3d>
          </a:bodyPr>
          <a:lstStyle/>
          <a:p>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rPr>
              <a:t>Geometric Selection Tools</a:t>
            </a:r>
            <a:endParaRPr lang="en-US"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endParaRPr>
          </a:p>
        </p:txBody>
      </p:sp>
      <p:sp>
        <p:nvSpPr>
          <p:cNvPr id="4" name="Content Placeholder 4"/>
          <p:cNvSpPr>
            <a:spLocks noGrp="1"/>
          </p:cNvSpPr>
          <p:nvPr>
            <p:ph idx="1"/>
          </p:nvPr>
        </p:nvSpPr>
        <p:spPr>
          <a:xfrm>
            <a:off x="457200" y="1371600"/>
            <a:ext cx="8229600" cy="880872"/>
          </a:xfrm>
        </p:spPr>
        <p:txBody>
          <a:bodyPr>
            <a:normAutofit/>
          </a:bodyPr>
          <a:lstStyle/>
          <a:p>
            <a:pPr lvl="1"/>
            <a:r>
              <a:rPr lang="en-US" sz="2100" dirty="0" smtClean="0"/>
              <a:t>Allows you to select image based on the geometric shape of the selection that you want to make.</a:t>
            </a:r>
            <a:endParaRPr lang="en-US" sz="2100" dirty="0" smtClean="0"/>
          </a:p>
          <a:p>
            <a:pPr lvl="1"/>
            <a:endParaRPr lang="en-US" sz="2100" dirty="0" smtClean="0"/>
          </a:p>
          <a:p>
            <a:endParaRPr lang="en-US" dirty="0"/>
          </a:p>
        </p:txBody>
      </p:sp>
      <p:sp>
        <p:nvSpPr>
          <p:cNvPr id="12" name="TextBox 11"/>
          <p:cNvSpPr txBox="1"/>
          <p:nvPr/>
        </p:nvSpPr>
        <p:spPr>
          <a:xfrm>
            <a:off x="-27710" y="3117270"/>
            <a:ext cx="1552028" cy="338554"/>
          </a:xfrm>
          <a:prstGeom prst="rect">
            <a:avLst/>
          </a:prstGeom>
          <a:noFill/>
        </p:spPr>
        <p:txBody>
          <a:bodyPr wrap="none" rtlCol="0">
            <a:spAutoFit/>
          </a:bodyPr>
          <a:lstStyle/>
          <a:p>
            <a:r>
              <a:rPr lang="en-US" sz="1600" b="1" dirty="0" smtClean="0"/>
              <a:t>Marquee Tool</a:t>
            </a:r>
            <a:endParaRPr lang="en-US" sz="1600" b="1" dirty="0"/>
          </a:p>
        </p:txBody>
      </p:sp>
      <p:sp>
        <p:nvSpPr>
          <p:cNvPr id="13" name="TextBox 12"/>
          <p:cNvSpPr txBox="1"/>
          <p:nvPr/>
        </p:nvSpPr>
        <p:spPr>
          <a:xfrm>
            <a:off x="0" y="4038600"/>
            <a:ext cx="5715000" cy="954107"/>
          </a:xfrm>
          <a:prstGeom prst="rect">
            <a:avLst/>
          </a:prstGeom>
          <a:noFill/>
        </p:spPr>
        <p:txBody>
          <a:bodyPr wrap="square" rtlCol="0">
            <a:spAutoFit/>
          </a:bodyPr>
          <a:lstStyle/>
          <a:p>
            <a:r>
              <a:rPr lang="en-US" sz="1400" b="1" dirty="0" smtClean="0"/>
              <a:t>Rectangular </a:t>
            </a:r>
            <a:r>
              <a:rPr lang="en-US" sz="1400" dirty="0" smtClean="0"/>
              <a:t>– Allows you to select rectangular objects</a:t>
            </a:r>
          </a:p>
          <a:p>
            <a:r>
              <a:rPr lang="en-US" sz="1400" b="1" dirty="0" smtClean="0"/>
              <a:t>Elliptical </a:t>
            </a:r>
            <a:r>
              <a:rPr lang="en-US" sz="1400" dirty="0" smtClean="0"/>
              <a:t>– Allows you to select elliptical or circular objects</a:t>
            </a:r>
          </a:p>
          <a:p>
            <a:r>
              <a:rPr lang="en-US" sz="1400" b="1" dirty="0" smtClean="0"/>
              <a:t>Single Row </a:t>
            </a:r>
            <a:r>
              <a:rPr lang="en-US" sz="1400" dirty="0" smtClean="0"/>
              <a:t>– Allows you to select single row of pixels</a:t>
            </a:r>
          </a:p>
          <a:p>
            <a:r>
              <a:rPr lang="en-US" sz="1400" b="1" dirty="0" smtClean="0"/>
              <a:t>Single Column</a:t>
            </a:r>
            <a:r>
              <a:rPr lang="en-US" sz="1400" dirty="0" smtClean="0"/>
              <a:t>– Allows you to select single column of pixels</a:t>
            </a:r>
            <a:endParaRPr lang="en-US" sz="1600" b="1" dirty="0" smtClean="0"/>
          </a:p>
        </p:txBody>
      </p:sp>
      <p:graphicFrame>
        <p:nvGraphicFramePr>
          <p:cNvPr id="14" name="Table 13"/>
          <p:cNvGraphicFramePr>
            <a:graphicFrameLocks noGrp="1"/>
          </p:cNvGraphicFramePr>
          <p:nvPr/>
        </p:nvGraphicFramePr>
        <p:xfrm>
          <a:off x="5721925" y="2410690"/>
          <a:ext cx="3352800" cy="1950720"/>
        </p:xfrm>
        <a:graphic>
          <a:graphicData uri="http://schemas.openxmlformats.org/drawingml/2006/table">
            <a:tbl>
              <a:tblPr firstRow="1" bandRow="1">
                <a:tableStyleId>{5C22544A-7EE6-4342-B048-85BDC9FD1C3A}</a:tableStyleId>
              </a:tblPr>
              <a:tblGrid>
                <a:gridCol w="1200150"/>
                <a:gridCol w="2152650"/>
              </a:tblGrid>
              <a:tr h="609600">
                <a:tc>
                  <a:txBody>
                    <a:bodyPr/>
                    <a:lstStyle/>
                    <a:p>
                      <a:pPr algn="ctr"/>
                      <a:r>
                        <a:rPr lang="en-US" sz="1400" dirty="0" smtClean="0"/>
                        <a:t>Keys</a:t>
                      </a:r>
                      <a:endParaRPr lang="en-US" sz="1400" dirty="0"/>
                    </a:p>
                  </a:txBody>
                  <a:tcPr/>
                </a:tc>
                <a:tc>
                  <a:txBody>
                    <a:bodyPr/>
                    <a:lstStyle/>
                    <a:p>
                      <a:pPr algn="ctr"/>
                      <a:r>
                        <a:rPr lang="en-US" sz="1400" dirty="0" smtClean="0"/>
                        <a:t>Description</a:t>
                      </a:r>
                      <a:endParaRPr lang="en-US" sz="1400" dirty="0"/>
                    </a:p>
                  </a:txBody>
                  <a:tcPr/>
                </a:tc>
              </a:tr>
              <a:tr h="609600">
                <a:tc>
                  <a:txBody>
                    <a:bodyPr/>
                    <a:lstStyle/>
                    <a:p>
                      <a:pPr algn="ctr"/>
                      <a:r>
                        <a:rPr lang="en-US" sz="1400" b="1" dirty="0" smtClean="0"/>
                        <a:t>M</a:t>
                      </a:r>
                      <a:endParaRPr lang="en-US" sz="1400" b="1" dirty="0"/>
                    </a:p>
                  </a:txBody>
                  <a:tcPr anchor="ctr"/>
                </a:tc>
                <a:tc>
                  <a:txBody>
                    <a:bodyPr/>
                    <a:lstStyle/>
                    <a:p>
                      <a:r>
                        <a:rPr lang="en-US" sz="1400" dirty="0" smtClean="0"/>
                        <a:t>Select</a:t>
                      </a:r>
                      <a:r>
                        <a:rPr lang="en-US" sz="1400" baseline="0" dirty="0" smtClean="0"/>
                        <a:t> Marquee Tool</a:t>
                      </a:r>
                      <a:endParaRPr lang="en-US" sz="1400" dirty="0"/>
                    </a:p>
                  </a:txBody>
                  <a:tcPr/>
                </a:tc>
              </a:tr>
              <a:tr h="609600">
                <a:tc>
                  <a:txBody>
                    <a:bodyPr/>
                    <a:lstStyle/>
                    <a:p>
                      <a:pPr algn="l"/>
                      <a:r>
                        <a:rPr lang="en-US" sz="1400" b="1" dirty="0" err="1" smtClean="0"/>
                        <a:t>Shift+M</a:t>
                      </a:r>
                      <a:endParaRPr lang="en-US" sz="1400" b="1" dirty="0"/>
                    </a:p>
                  </a:txBody>
                  <a:tcPr anchor="ctr"/>
                </a:tc>
                <a:tc>
                  <a:txBody>
                    <a:bodyPr/>
                    <a:lstStyle/>
                    <a:p>
                      <a:r>
                        <a:rPr lang="en-US" sz="1400" dirty="0" smtClean="0"/>
                        <a:t>Toggles</a:t>
                      </a:r>
                      <a:r>
                        <a:rPr lang="en-US" sz="1400" baseline="0" dirty="0" smtClean="0"/>
                        <a:t> between Rectangular or Elliptical Marquee Tool</a:t>
                      </a:r>
                      <a:endParaRPr lang="en-US" sz="1400" dirty="0"/>
                    </a:p>
                  </a:txBody>
                  <a:tcPr/>
                </a:tc>
              </a:tr>
            </a:tbl>
          </a:graphicData>
        </a:graphic>
      </p:graphicFrame>
      <p:sp>
        <p:nvSpPr>
          <p:cNvPr id="15" name="TextBox 14"/>
          <p:cNvSpPr txBox="1"/>
          <p:nvPr/>
        </p:nvSpPr>
        <p:spPr>
          <a:xfrm>
            <a:off x="6629400" y="2057400"/>
            <a:ext cx="1547218" cy="338554"/>
          </a:xfrm>
          <a:prstGeom prst="rect">
            <a:avLst/>
          </a:prstGeom>
          <a:noFill/>
        </p:spPr>
        <p:txBody>
          <a:bodyPr wrap="none" rtlCol="0">
            <a:spAutoFit/>
          </a:bodyPr>
          <a:lstStyle/>
          <a:p>
            <a:r>
              <a:rPr lang="en-US" sz="1600" b="1" dirty="0" smtClean="0">
                <a:solidFill>
                  <a:schemeClr val="accent1"/>
                </a:solidFill>
              </a:rPr>
              <a:t>Shortcut Keys</a:t>
            </a:r>
            <a:endParaRPr lang="en-US" sz="1600" b="1" dirty="0">
              <a:solidFill>
                <a:schemeClr val="accent1"/>
              </a:solidFill>
            </a:endParaRPr>
          </a:p>
        </p:txBody>
      </p:sp>
      <p:pic>
        <p:nvPicPr>
          <p:cNvPr id="19" name="Picture 2"/>
          <p:cNvPicPr>
            <a:picLocks noChangeAspect="1" noChangeArrowheads="1"/>
          </p:cNvPicPr>
          <p:nvPr/>
        </p:nvPicPr>
        <p:blipFill>
          <a:blip r:embed="rId2" cstate="print"/>
          <a:srcRect/>
          <a:stretch>
            <a:fillRect/>
          </a:stretch>
        </p:blipFill>
        <p:spPr bwMode="auto">
          <a:xfrm>
            <a:off x="1503205" y="2292915"/>
            <a:ext cx="3137053" cy="1295400"/>
          </a:xfrm>
          <a:prstGeom prst="rect">
            <a:avLst/>
          </a:prstGeom>
          <a:noFill/>
          <a:ln w="9525">
            <a:noFill/>
            <a:miter lim="800000"/>
            <a:headEnd/>
            <a:tailEnd/>
          </a:ln>
        </p:spPr>
      </p:pic>
      <p:pic>
        <p:nvPicPr>
          <p:cNvPr id="20" name="Picture 3"/>
          <p:cNvPicPr>
            <a:picLocks noChangeAspect="1" noChangeArrowheads="1"/>
          </p:cNvPicPr>
          <p:nvPr/>
        </p:nvPicPr>
        <p:blipFill>
          <a:blip r:embed="rId3" cstate="print"/>
          <a:srcRect/>
          <a:stretch>
            <a:fillRect/>
          </a:stretch>
        </p:blipFill>
        <p:spPr bwMode="auto">
          <a:xfrm>
            <a:off x="1143000" y="2279060"/>
            <a:ext cx="339435" cy="367721"/>
          </a:xfrm>
          <a:prstGeom prst="rect">
            <a:avLst/>
          </a:prstGeom>
          <a:noFill/>
          <a:ln w="9525">
            <a:noFill/>
            <a:miter lim="800000"/>
            <a:headEnd/>
            <a:tailEnd/>
          </a:ln>
        </p:spPr>
      </p:pic>
      <p:cxnSp>
        <p:nvCxnSpPr>
          <p:cNvPr id="21" name="Straight Arrow Connector 20"/>
          <p:cNvCxnSpPr/>
          <p:nvPr/>
        </p:nvCxnSpPr>
        <p:spPr>
          <a:xfrm flipV="1">
            <a:off x="914400" y="2583860"/>
            <a:ext cx="304800" cy="4641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90600" y="3733800"/>
            <a:ext cx="2574744" cy="338554"/>
          </a:xfrm>
          <a:prstGeom prst="rect">
            <a:avLst/>
          </a:prstGeom>
          <a:noFill/>
        </p:spPr>
        <p:txBody>
          <a:bodyPr wrap="none" rtlCol="0">
            <a:spAutoFit/>
          </a:bodyPr>
          <a:lstStyle/>
          <a:p>
            <a:r>
              <a:rPr lang="en-US" sz="1600" b="1" dirty="0" smtClean="0">
                <a:solidFill>
                  <a:schemeClr val="accent1"/>
                </a:solidFill>
              </a:rPr>
              <a:t>Types of Marquee Tools</a:t>
            </a:r>
            <a:endParaRPr lang="en-US" sz="1600" b="1" dirty="0">
              <a:solidFill>
                <a:schemeClr val="accent1"/>
              </a:solidFill>
            </a:endParaRPr>
          </a:p>
        </p:txBody>
      </p:sp>
      <p:graphicFrame>
        <p:nvGraphicFramePr>
          <p:cNvPr id="23" name="Table 22"/>
          <p:cNvGraphicFramePr>
            <a:graphicFrameLocks noGrp="1"/>
          </p:cNvGraphicFramePr>
          <p:nvPr/>
        </p:nvGraphicFramePr>
        <p:xfrm>
          <a:off x="5721925" y="4724400"/>
          <a:ext cx="3352800" cy="1950720"/>
        </p:xfrm>
        <a:graphic>
          <a:graphicData uri="http://schemas.openxmlformats.org/drawingml/2006/table">
            <a:tbl>
              <a:tblPr firstRow="1" bandRow="1">
                <a:tableStyleId>{5C22544A-7EE6-4342-B048-85BDC9FD1C3A}</a:tableStyleId>
              </a:tblPr>
              <a:tblGrid>
                <a:gridCol w="1200150"/>
                <a:gridCol w="2152650"/>
              </a:tblGrid>
              <a:tr h="609600">
                <a:tc>
                  <a:txBody>
                    <a:bodyPr/>
                    <a:lstStyle/>
                    <a:p>
                      <a:pPr algn="ctr"/>
                      <a:r>
                        <a:rPr lang="en-US" sz="1400" dirty="0" smtClean="0"/>
                        <a:t>Keys</a:t>
                      </a:r>
                      <a:endParaRPr lang="en-US" sz="1400" dirty="0"/>
                    </a:p>
                  </a:txBody>
                  <a:tcPr/>
                </a:tc>
                <a:tc>
                  <a:txBody>
                    <a:bodyPr/>
                    <a:lstStyle/>
                    <a:p>
                      <a:pPr algn="ctr"/>
                      <a:r>
                        <a:rPr lang="en-US" sz="1400" dirty="0" smtClean="0"/>
                        <a:t>Description</a:t>
                      </a:r>
                      <a:endParaRPr lang="en-US" sz="1400" dirty="0"/>
                    </a:p>
                  </a:txBody>
                  <a:tcPr/>
                </a:tc>
              </a:tr>
              <a:tr h="609600">
                <a:tc>
                  <a:txBody>
                    <a:bodyPr/>
                    <a:lstStyle/>
                    <a:p>
                      <a:pPr algn="ctr"/>
                      <a:r>
                        <a:rPr lang="en-US" sz="1400" b="1" dirty="0" smtClean="0"/>
                        <a:t>Shift and Drag</a:t>
                      </a:r>
                      <a:endParaRPr lang="en-US" sz="1400" b="1" dirty="0"/>
                    </a:p>
                  </a:txBody>
                  <a:tcPr anchor="ctr"/>
                </a:tc>
                <a:tc>
                  <a:txBody>
                    <a:bodyPr/>
                    <a:lstStyle/>
                    <a:p>
                      <a:r>
                        <a:rPr lang="en-US" sz="1400" dirty="0" smtClean="0"/>
                        <a:t>Creates perfect circle or square</a:t>
                      </a:r>
                      <a:endParaRPr lang="en-US" sz="1400" dirty="0"/>
                    </a:p>
                  </a:txBody>
                  <a:tcPr/>
                </a:tc>
              </a:tr>
              <a:tr h="609600">
                <a:tc>
                  <a:txBody>
                    <a:bodyPr/>
                    <a:lstStyle/>
                    <a:p>
                      <a:pPr algn="l"/>
                      <a:r>
                        <a:rPr lang="en-US" sz="1400" b="1" dirty="0" smtClean="0"/>
                        <a:t>Drag</a:t>
                      </a:r>
                      <a:r>
                        <a:rPr lang="en-US" sz="1400" b="1" baseline="0" dirty="0" smtClean="0"/>
                        <a:t> and Spacebar</a:t>
                      </a:r>
                      <a:endParaRPr lang="en-US" sz="1400" b="1" dirty="0"/>
                    </a:p>
                  </a:txBody>
                  <a:tcPr anchor="ctr"/>
                </a:tc>
                <a:tc>
                  <a:txBody>
                    <a:bodyPr/>
                    <a:lstStyle/>
                    <a:p>
                      <a:r>
                        <a:rPr lang="en-US" sz="1400" dirty="0" smtClean="0"/>
                        <a:t>Moves ellipse</a:t>
                      </a:r>
                      <a:r>
                        <a:rPr lang="en-US" sz="1400" baseline="0" dirty="0" smtClean="0"/>
                        <a:t> or rectangle to any place you want</a:t>
                      </a:r>
                      <a:endParaRPr lang="en-US" sz="1400" dirty="0"/>
                    </a:p>
                  </a:txBody>
                  <a:tcPr/>
                </a:tc>
              </a:tr>
            </a:tbl>
          </a:graphicData>
        </a:graphic>
      </p:graphicFrame>
      <p:sp>
        <p:nvSpPr>
          <p:cNvPr id="24" name="TextBox 23"/>
          <p:cNvSpPr txBox="1"/>
          <p:nvPr/>
        </p:nvSpPr>
        <p:spPr>
          <a:xfrm>
            <a:off x="6629400" y="4419600"/>
            <a:ext cx="1996059" cy="338554"/>
          </a:xfrm>
          <a:prstGeom prst="rect">
            <a:avLst/>
          </a:prstGeom>
          <a:noFill/>
        </p:spPr>
        <p:txBody>
          <a:bodyPr wrap="none" rtlCol="0">
            <a:spAutoFit/>
          </a:bodyPr>
          <a:lstStyle/>
          <a:p>
            <a:r>
              <a:rPr lang="en-US" sz="1600" b="1" dirty="0" smtClean="0">
                <a:solidFill>
                  <a:schemeClr val="accent1"/>
                </a:solidFill>
              </a:rPr>
              <a:t>Mouse Operations</a:t>
            </a:r>
            <a:endParaRPr lang="en-US" sz="1600" b="1"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3970"/>
            <a:ext cx="8229600" cy="1143000"/>
          </a:xfrm>
        </p:spPr>
        <p:txBody>
          <a:bodyPr>
            <a:scene3d>
              <a:camera prst="orthographicFront"/>
              <a:lightRig rig="soft" dir="t"/>
            </a:scene3d>
            <a:sp3d extrusionH="57150" prstMaterial="softEdge">
              <a:bevelT w="25400" h="25400"/>
            </a:sp3d>
          </a:bodyPr>
          <a:lstStyle/>
          <a:p>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rPr>
              <a:t>Freehand </a:t>
            </a:r>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rPr>
              <a:t>Selection Tools</a:t>
            </a:r>
            <a:endParaRPr lang="en-US"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endParaRPr>
          </a:p>
        </p:txBody>
      </p:sp>
      <p:sp>
        <p:nvSpPr>
          <p:cNvPr id="4" name="Content Placeholder 4"/>
          <p:cNvSpPr>
            <a:spLocks noGrp="1"/>
          </p:cNvSpPr>
          <p:nvPr>
            <p:ph idx="1"/>
          </p:nvPr>
        </p:nvSpPr>
        <p:spPr>
          <a:xfrm>
            <a:off x="457200" y="1371600"/>
            <a:ext cx="8229600" cy="880872"/>
          </a:xfrm>
        </p:spPr>
        <p:txBody>
          <a:bodyPr>
            <a:normAutofit/>
          </a:bodyPr>
          <a:lstStyle/>
          <a:p>
            <a:pPr lvl="1"/>
            <a:r>
              <a:rPr lang="en-US" sz="2100" dirty="0" smtClean="0"/>
              <a:t>Allows you to select image that are polygonal or are hard to define shapes.</a:t>
            </a:r>
            <a:endParaRPr lang="en-US" sz="2100" dirty="0" smtClean="0"/>
          </a:p>
          <a:p>
            <a:pPr lvl="1"/>
            <a:endParaRPr lang="en-US" sz="2100" dirty="0" smtClean="0"/>
          </a:p>
          <a:p>
            <a:endParaRPr lang="en-US" dirty="0"/>
          </a:p>
        </p:txBody>
      </p:sp>
      <p:sp>
        <p:nvSpPr>
          <p:cNvPr id="12" name="TextBox 11"/>
          <p:cNvSpPr txBox="1"/>
          <p:nvPr/>
        </p:nvSpPr>
        <p:spPr>
          <a:xfrm>
            <a:off x="304800" y="3429000"/>
            <a:ext cx="2678938" cy="338554"/>
          </a:xfrm>
          <a:prstGeom prst="rect">
            <a:avLst/>
          </a:prstGeom>
          <a:noFill/>
        </p:spPr>
        <p:txBody>
          <a:bodyPr wrap="none" rtlCol="0">
            <a:spAutoFit/>
          </a:bodyPr>
          <a:lstStyle/>
          <a:p>
            <a:r>
              <a:rPr lang="en-US" sz="1600" b="1" dirty="0" smtClean="0"/>
              <a:t>Freehand Selection Tools</a:t>
            </a:r>
            <a:endParaRPr lang="en-US" sz="1600" b="1" dirty="0"/>
          </a:p>
        </p:txBody>
      </p:sp>
      <p:sp>
        <p:nvSpPr>
          <p:cNvPr id="13" name="TextBox 12"/>
          <p:cNvSpPr txBox="1"/>
          <p:nvPr/>
        </p:nvSpPr>
        <p:spPr>
          <a:xfrm>
            <a:off x="0" y="4038600"/>
            <a:ext cx="5715000" cy="1815882"/>
          </a:xfrm>
          <a:prstGeom prst="rect">
            <a:avLst/>
          </a:prstGeom>
          <a:noFill/>
        </p:spPr>
        <p:txBody>
          <a:bodyPr wrap="square" rtlCol="0">
            <a:spAutoFit/>
          </a:bodyPr>
          <a:lstStyle/>
          <a:p>
            <a:r>
              <a:rPr lang="en-US" sz="1400" b="1" dirty="0" smtClean="0"/>
              <a:t>Lasso Tool </a:t>
            </a:r>
            <a:r>
              <a:rPr lang="en-US" sz="1400" dirty="0" smtClean="0"/>
              <a:t>– </a:t>
            </a:r>
            <a:r>
              <a:rPr lang="en-US" sz="1400" dirty="0" smtClean="0"/>
              <a:t>simply drag the lasso around the area you want to </a:t>
            </a:r>
            <a:r>
              <a:rPr lang="en-US" sz="1400" dirty="0" smtClean="0"/>
              <a:t>select and then return back to its first point.</a:t>
            </a:r>
            <a:endParaRPr lang="en-US" sz="1400" dirty="0" smtClean="0"/>
          </a:p>
          <a:p>
            <a:r>
              <a:rPr lang="en-US" sz="1400" b="1" dirty="0" smtClean="0"/>
              <a:t>Polygonal Lasso Tool </a:t>
            </a:r>
            <a:r>
              <a:rPr lang="en-US" sz="1400" dirty="0" smtClean="0"/>
              <a:t>– </a:t>
            </a:r>
            <a:r>
              <a:rPr lang="en-US" sz="1400" dirty="0" smtClean="0"/>
              <a:t>select multiple points in the object of your choice and then close the loop by selecting the first point that you made earlier.</a:t>
            </a:r>
            <a:endParaRPr lang="en-US" sz="1400" dirty="0" smtClean="0"/>
          </a:p>
          <a:p>
            <a:r>
              <a:rPr lang="en-US" sz="1400" b="1" dirty="0" smtClean="0"/>
              <a:t>Magnetic Lasso Tool</a:t>
            </a:r>
            <a:r>
              <a:rPr lang="en-US" sz="1400" dirty="0" smtClean="0"/>
              <a:t>– select a single point and then just drop the lasso and the Photoshop will automatically detect edges on the portion of your image that you choose.</a:t>
            </a:r>
            <a:endParaRPr lang="en-US" sz="1600" b="1" dirty="0" smtClean="0"/>
          </a:p>
        </p:txBody>
      </p:sp>
      <p:graphicFrame>
        <p:nvGraphicFramePr>
          <p:cNvPr id="14" name="Table 13"/>
          <p:cNvGraphicFramePr>
            <a:graphicFrameLocks noGrp="1"/>
          </p:cNvGraphicFramePr>
          <p:nvPr/>
        </p:nvGraphicFramePr>
        <p:xfrm>
          <a:off x="5721925" y="2410690"/>
          <a:ext cx="3352800" cy="1950720"/>
        </p:xfrm>
        <a:graphic>
          <a:graphicData uri="http://schemas.openxmlformats.org/drawingml/2006/table">
            <a:tbl>
              <a:tblPr firstRow="1" bandRow="1">
                <a:tableStyleId>{5C22544A-7EE6-4342-B048-85BDC9FD1C3A}</a:tableStyleId>
              </a:tblPr>
              <a:tblGrid>
                <a:gridCol w="1200150"/>
                <a:gridCol w="2152650"/>
              </a:tblGrid>
              <a:tr h="609600">
                <a:tc>
                  <a:txBody>
                    <a:bodyPr/>
                    <a:lstStyle/>
                    <a:p>
                      <a:pPr algn="ctr"/>
                      <a:r>
                        <a:rPr lang="en-US" sz="1400" dirty="0" smtClean="0"/>
                        <a:t>Keys</a:t>
                      </a:r>
                      <a:endParaRPr lang="en-US" sz="1400" dirty="0"/>
                    </a:p>
                  </a:txBody>
                  <a:tcPr/>
                </a:tc>
                <a:tc>
                  <a:txBody>
                    <a:bodyPr/>
                    <a:lstStyle/>
                    <a:p>
                      <a:pPr algn="ctr"/>
                      <a:r>
                        <a:rPr lang="en-US" sz="1400" dirty="0" smtClean="0"/>
                        <a:t>Description</a:t>
                      </a:r>
                      <a:endParaRPr lang="en-US" sz="1400" dirty="0"/>
                    </a:p>
                  </a:txBody>
                  <a:tcPr/>
                </a:tc>
              </a:tr>
              <a:tr h="609600">
                <a:tc>
                  <a:txBody>
                    <a:bodyPr/>
                    <a:lstStyle/>
                    <a:p>
                      <a:pPr algn="ctr"/>
                      <a:r>
                        <a:rPr lang="en-US" sz="1400" b="1" dirty="0" smtClean="0"/>
                        <a:t>L</a:t>
                      </a:r>
                      <a:endParaRPr lang="en-US" sz="1400" b="1" dirty="0"/>
                    </a:p>
                  </a:txBody>
                  <a:tcPr anchor="ctr"/>
                </a:tc>
                <a:tc>
                  <a:txBody>
                    <a:bodyPr/>
                    <a:lstStyle/>
                    <a:p>
                      <a:r>
                        <a:rPr lang="en-US" sz="1400" dirty="0" smtClean="0"/>
                        <a:t>Selects</a:t>
                      </a:r>
                      <a:r>
                        <a:rPr lang="en-US" sz="1400" baseline="0" dirty="0" smtClean="0"/>
                        <a:t> Lasso </a:t>
                      </a:r>
                      <a:r>
                        <a:rPr lang="en-US" sz="1400" baseline="0" dirty="0" smtClean="0"/>
                        <a:t>Tool</a:t>
                      </a:r>
                      <a:endParaRPr lang="en-US" sz="1400" dirty="0"/>
                    </a:p>
                  </a:txBody>
                  <a:tcPr/>
                </a:tc>
              </a:tr>
              <a:tr h="609600">
                <a:tc>
                  <a:txBody>
                    <a:bodyPr/>
                    <a:lstStyle/>
                    <a:p>
                      <a:pPr algn="l"/>
                      <a:r>
                        <a:rPr lang="en-US" sz="1400" b="1" dirty="0" err="1" smtClean="0"/>
                        <a:t>Shift+L</a:t>
                      </a:r>
                      <a:endParaRPr lang="en-US" sz="1400" b="1" dirty="0"/>
                    </a:p>
                  </a:txBody>
                  <a:tcPr anchor="ctr"/>
                </a:tc>
                <a:tc>
                  <a:txBody>
                    <a:bodyPr/>
                    <a:lstStyle/>
                    <a:p>
                      <a:r>
                        <a:rPr lang="en-US" sz="1400" dirty="0" smtClean="0"/>
                        <a:t>Toggles</a:t>
                      </a:r>
                      <a:r>
                        <a:rPr lang="en-US" sz="1400" baseline="0" dirty="0" smtClean="0"/>
                        <a:t> between </a:t>
                      </a:r>
                      <a:r>
                        <a:rPr lang="en-US" sz="1400" baseline="0" dirty="0" smtClean="0"/>
                        <a:t>Lasso, Polygonal and Magnetic Lasso Tools.</a:t>
                      </a:r>
                      <a:endParaRPr lang="en-US" sz="1400" dirty="0"/>
                    </a:p>
                  </a:txBody>
                  <a:tcPr/>
                </a:tc>
              </a:tr>
            </a:tbl>
          </a:graphicData>
        </a:graphic>
      </p:graphicFrame>
      <p:sp>
        <p:nvSpPr>
          <p:cNvPr id="15" name="TextBox 14"/>
          <p:cNvSpPr txBox="1"/>
          <p:nvPr/>
        </p:nvSpPr>
        <p:spPr>
          <a:xfrm>
            <a:off x="6629400" y="2057400"/>
            <a:ext cx="1547218" cy="338554"/>
          </a:xfrm>
          <a:prstGeom prst="rect">
            <a:avLst/>
          </a:prstGeom>
          <a:noFill/>
        </p:spPr>
        <p:txBody>
          <a:bodyPr wrap="none" rtlCol="0">
            <a:spAutoFit/>
          </a:bodyPr>
          <a:lstStyle/>
          <a:p>
            <a:r>
              <a:rPr lang="en-US" sz="1600" b="1" dirty="0" smtClean="0">
                <a:solidFill>
                  <a:schemeClr val="accent1"/>
                </a:solidFill>
              </a:rPr>
              <a:t>Shortcut Keys</a:t>
            </a:r>
            <a:endParaRPr lang="en-US" sz="1600" b="1" dirty="0">
              <a:solidFill>
                <a:schemeClr val="accent1"/>
              </a:solidFill>
            </a:endParaRPr>
          </a:p>
        </p:txBody>
      </p:sp>
      <p:sp>
        <p:nvSpPr>
          <p:cNvPr id="22" name="TextBox 21"/>
          <p:cNvSpPr txBox="1"/>
          <p:nvPr/>
        </p:nvSpPr>
        <p:spPr>
          <a:xfrm>
            <a:off x="990600" y="3733800"/>
            <a:ext cx="2574744" cy="338554"/>
          </a:xfrm>
          <a:prstGeom prst="rect">
            <a:avLst/>
          </a:prstGeom>
          <a:noFill/>
        </p:spPr>
        <p:txBody>
          <a:bodyPr wrap="none" rtlCol="0">
            <a:spAutoFit/>
          </a:bodyPr>
          <a:lstStyle/>
          <a:p>
            <a:r>
              <a:rPr lang="en-US" sz="1600" b="1" dirty="0" smtClean="0">
                <a:solidFill>
                  <a:schemeClr val="accent1"/>
                </a:solidFill>
              </a:rPr>
              <a:t>Types of Marquee Tools</a:t>
            </a:r>
            <a:endParaRPr lang="en-US" sz="1600" b="1" dirty="0">
              <a:solidFill>
                <a:schemeClr val="accent1"/>
              </a:solidFill>
            </a:endParaRPr>
          </a:p>
        </p:txBody>
      </p:sp>
      <p:pic>
        <p:nvPicPr>
          <p:cNvPr id="3076" name="Picture 4"/>
          <p:cNvPicPr>
            <a:picLocks noChangeAspect="1" noChangeArrowheads="1"/>
          </p:cNvPicPr>
          <p:nvPr/>
        </p:nvPicPr>
        <p:blipFill>
          <a:blip r:embed="rId2" cstate="print"/>
          <a:srcRect/>
          <a:stretch>
            <a:fillRect/>
          </a:stretch>
        </p:blipFill>
        <p:spPr bwMode="auto">
          <a:xfrm>
            <a:off x="1600200" y="2209800"/>
            <a:ext cx="2259343" cy="928687"/>
          </a:xfrm>
          <a:prstGeom prst="rect">
            <a:avLst/>
          </a:prstGeom>
          <a:noFill/>
          <a:ln w="9525">
            <a:noFill/>
            <a:miter lim="800000"/>
            <a:headEnd/>
            <a:tailEnd/>
          </a:ln>
        </p:spPr>
      </p:pic>
      <p:pic>
        <p:nvPicPr>
          <p:cNvPr id="3077" name="Picture 5"/>
          <p:cNvPicPr>
            <a:picLocks noChangeAspect="1" noChangeArrowheads="1"/>
          </p:cNvPicPr>
          <p:nvPr/>
        </p:nvPicPr>
        <p:blipFill>
          <a:blip r:embed="rId3" cstate="print"/>
          <a:srcRect/>
          <a:stretch>
            <a:fillRect/>
          </a:stretch>
        </p:blipFill>
        <p:spPr bwMode="auto">
          <a:xfrm>
            <a:off x="1143000" y="2209800"/>
            <a:ext cx="382242" cy="338137"/>
          </a:xfrm>
          <a:prstGeom prst="rect">
            <a:avLst/>
          </a:prstGeom>
          <a:noFill/>
          <a:ln w="9525">
            <a:noFill/>
            <a:miter lim="800000"/>
            <a:headEnd/>
            <a:tailEnd/>
          </a:ln>
        </p:spPr>
      </p:pic>
      <p:cxnSp>
        <p:nvCxnSpPr>
          <p:cNvPr id="21" name="Straight Arrow Connector 20"/>
          <p:cNvCxnSpPr/>
          <p:nvPr/>
        </p:nvCxnSpPr>
        <p:spPr>
          <a:xfrm flipV="1">
            <a:off x="1447800" y="2895600"/>
            <a:ext cx="304800" cy="4641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3970"/>
            <a:ext cx="8229600" cy="1143000"/>
          </a:xfrm>
        </p:spPr>
        <p:txBody>
          <a:bodyPr>
            <a:scene3d>
              <a:camera prst="orthographicFront"/>
              <a:lightRig rig="soft" dir="t"/>
            </a:scene3d>
            <a:sp3d extrusionH="57150" prstMaterial="softEdge">
              <a:bevelT w="25400" h="25400"/>
            </a:sp3d>
          </a:bodyPr>
          <a:lstStyle/>
          <a:p>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rPr>
              <a:t>Edge-Based Selection Tool</a:t>
            </a:r>
            <a:endParaRPr lang="en-US"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endParaRPr>
          </a:p>
        </p:txBody>
      </p:sp>
      <p:sp>
        <p:nvSpPr>
          <p:cNvPr id="4" name="Content Placeholder 4"/>
          <p:cNvSpPr>
            <a:spLocks noGrp="1"/>
          </p:cNvSpPr>
          <p:nvPr>
            <p:ph idx="1"/>
          </p:nvPr>
        </p:nvSpPr>
        <p:spPr>
          <a:xfrm>
            <a:off x="457200" y="1371600"/>
            <a:ext cx="8229600" cy="880872"/>
          </a:xfrm>
        </p:spPr>
        <p:txBody>
          <a:bodyPr>
            <a:normAutofit/>
          </a:bodyPr>
          <a:lstStyle/>
          <a:p>
            <a:pPr lvl="1"/>
            <a:r>
              <a:rPr lang="en-US" sz="2100" dirty="0" smtClean="0"/>
              <a:t>Photoshop will automatically find the edges of the area of your choice as you “paint” around that area.</a:t>
            </a:r>
            <a:endParaRPr lang="en-US" sz="2100" dirty="0" smtClean="0"/>
          </a:p>
          <a:p>
            <a:pPr lvl="1"/>
            <a:endParaRPr lang="en-US" sz="2100" dirty="0" smtClean="0"/>
          </a:p>
          <a:p>
            <a:endParaRPr lang="en-US" dirty="0"/>
          </a:p>
        </p:txBody>
      </p:sp>
      <p:sp>
        <p:nvSpPr>
          <p:cNvPr id="12" name="TextBox 11"/>
          <p:cNvSpPr txBox="1"/>
          <p:nvPr/>
        </p:nvSpPr>
        <p:spPr>
          <a:xfrm>
            <a:off x="457200" y="2971800"/>
            <a:ext cx="2331087" cy="338554"/>
          </a:xfrm>
          <a:prstGeom prst="rect">
            <a:avLst/>
          </a:prstGeom>
          <a:noFill/>
        </p:spPr>
        <p:txBody>
          <a:bodyPr wrap="none" rtlCol="0">
            <a:spAutoFit/>
          </a:bodyPr>
          <a:lstStyle/>
          <a:p>
            <a:r>
              <a:rPr lang="en-US" sz="1600" b="1" dirty="0" smtClean="0"/>
              <a:t>Quick Selection Tools</a:t>
            </a:r>
            <a:endParaRPr lang="en-US" sz="1600" b="1" dirty="0"/>
          </a:p>
        </p:txBody>
      </p:sp>
      <p:graphicFrame>
        <p:nvGraphicFramePr>
          <p:cNvPr id="14" name="Table 13"/>
          <p:cNvGraphicFramePr>
            <a:graphicFrameLocks noGrp="1"/>
          </p:cNvGraphicFramePr>
          <p:nvPr/>
        </p:nvGraphicFramePr>
        <p:xfrm>
          <a:off x="5721925" y="2410690"/>
          <a:ext cx="3352800" cy="1950720"/>
        </p:xfrm>
        <a:graphic>
          <a:graphicData uri="http://schemas.openxmlformats.org/drawingml/2006/table">
            <a:tbl>
              <a:tblPr firstRow="1" bandRow="1">
                <a:tableStyleId>{5C22544A-7EE6-4342-B048-85BDC9FD1C3A}</a:tableStyleId>
              </a:tblPr>
              <a:tblGrid>
                <a:gridCol w="1200150"/>
                <a:gridCol w="2152650"/>
              </a:tblGrid>
              <a:tr h="609600">
                <a:tc>
                  <a:txBody>
                    <a:bodyPr/>
                    <a:lstStyle/>
                    <a:p>
                      <a:pPr algn="ctr"/>
                      <a:r>
                        <a:rPr lang="en-US" sz="1400" dirty="0" smtClean="0"/>
                        <a:t>Keys</a:t>
                      </a:r>
                      <a:endParaRPr lang="en-US" sz="1400" dirty="0"/>
                    </a:p>
                  </a:txBody>
                  <a:tcPr/>
                </a:tc>
                <a:tc>
                  <a:txBody>
                    <a:bodyPr/>
                    <a:lstStyle/>
                    <a:p>
                      <a:pPr algn="ctr"/>
                      <a:r>
                        <a:rPr lang="en-US" sz="1400" dirty="0" smtClean="0"/>
                        <a:t>Description</a:t>
                      </a:r>
                      <a:endParaRPr lang="en-US" sz="1400" dirty="0"/>
                    </a:p>
                  </a:txBody>
                  <a:tcPr/>
                </a:tc>
              </a:tr>
              <a:tr h="609600">
                <a:tc>
                  <a:txBody>
                    <a:bodyPr/>
                    <a:lstStyle/>
                    <a:p>
                      <a:pPr algn="ctr"/>
                      <a:r>
                        <a:rPr lang="en-US" sz="1400" b="1" dirty="0" smtClean="0"/>
                        <a:t>W</a:t>
                      </a:r>
                      <a:endParaRPr lang="en-US" sz="1400" b="1" dirty="0"/>
                    </a:p>
                  </a:txBody>
                  <a:tcPr anchor="ctr"/>
                </a:tc>
                <a:tc>
                  <a:txBody>
                    <a:bodyPr/>
                    <a:lstStyle/>
                    <a:p>
                      <a:r>
                        <a:rPr lang="en-US" sz="1400" dirty="0" smtClean="0"/>
                        <a:t>Selects</a:t>
                      </a:r>
                      <a:r>
                        <a:rPr lang="en-US" sz="1400" baseline="0" dirty="0" smtClean="0"/>
                        <a:t> Quick Selection </a:t>
                      </a:r>
                      <a:r>
                        <a:rPr lang="en-US" sz="1400" baseline="0" dirty="0" smtClean="0"/>
                        <a:t>Tool</a:t>
                      </a:r>
                      <a:endParaRPr lang="en-US" sz="1400" dirty="0"/>
                    </a:p>
                  </a:txBody>
                  <a:tcPr/>
                </a:tc>
              </a:tr>
              <a:tr h="609600">
                <a:tc>
                  <a:txBody>
                    <a:bodyPr/>
                    <a:lstStyle/>
                    <a:p>
                      <a:pPr algn="l"/>
                      <a:r>
                        <a:rPr lang="en-US" sz="1400" b="1" dirty="0" err="1" smtClean="0"/>
                        <a:t>Shift+W</a:t>
                      </a:r>
                      <a:endParaRPr lang="en-US" sz="1400" b="1" dirty="0"/>
                    </a:p>
                  </a:txBody>
                  <a:tcPr anchor="ctr"/>
                </a:tc>
                <a:tc>
                  <a:txBody>
                    <a:bodyPr/>
                    <a:lstStyle/>
                    <a:p>
                      <a:r>
                        <a:rPr lang="en-US" sz="1400" dirty="0" smtClean="0"/>
                        <a:t>Toggles</a:t>
                      </a:r>
                      <a:r>
                        <a:rPr lang="en-US" sz="1400" baseline="0" dirty="0" smtClean="0"/>
                        <a:t> between </a:t>
                      </a:r>
                      <a:r>
                        <a:rPr lang="en-US" sz="1400" baseline="0" dirty="0" smtClean="0"/>
                        <a:t>Quick Selection and Magic Wand Tools.</a:t>
                      </a:r>
                      <a:endParaRPr lang="en-US" sz="1400" dirty="0"/>
                    </a:p>
                  </a:txBody>
                  <a:tcPr/>
                </a:tc>
              </a:tr>
            </a:tbl>
          </a:graphicData>
        </a:graphic>
      </p:graphicFrame>
      <p:sp>
        <p:nvSpPr>
          <p:cNvPr id="15" name="TextBox 14"/>
          <p:cNvSpPr txBox="1"/>
          <p:nvPr/>
        </p:nvSpPr>
        <p:spPr>
          <a:xfrm>
            <a:off x="6629400" y="2057400"/>
            <a:ext cx="1547218" cy="338554"/>
          </a:xfrm>
          <a:prstGeom prst="rect">
            <a:avLst/>
          </a:prstGeom>
          <a:noFill/>
        </p:spPr>
        <p:txBody>
          <a:bodyPr wrap="none" rtlCol="0">
            <a:spAutoFit/>
          </a:bodyPr>
          <a:lstStyle/>
          <a:p>
            <a:r>
              <a:rPr lang="en-US" sz="1600" b="1" dirty="0" smtClean="0">
                <a:solidFill>
                  <a:schemeClr val="accent1"/>
                </a:solidFill>
              </a:rPr>
              <a:t>Shortcut Keys</a:t>
            </a:r>
            <a:endParaRPr lang="en-US" sz="1600" b="1" dirty="0">
              <a:solidFill>
                <a:schemeClr val="accent1"/>
              </a:solidFill>
            </a:endParaRPr>
          </a:p>
        </p:txBody>
      </p:sp>
      <p:pic>
        <p:nvPicPr>
          <p:cNvPr id="4098" name="Picture 2"/>
          <p:cNvPicPr>
            <a:picLocks noChangeAspect="1" noChangeArrowheads="1"/>
          </p:cNvPicPr>
          <p:nvPr/>
        </p:nvPicPr>
        <p:blipFill>
          <a:blip r:embed="rId2" cstate="print"/>
          <a:srcRect/>
          <a:stretch>
            <a:fillRect/>
          </a:stretch>
        </p:blipFill>
        <p:spPr bwMode="auto">
          <a:xfrm>
            <a:off x="2133600" y="2286000"/>
            <a:ext cx="2390875" cy="681037"/>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752600" y="2286000"/>
            <a:ext cx="415636" cy="381000"/>
          </a:xfrm>
          <a:prstGeom prst="rect">
            <a:avLst/>
          </a:prstGeom>
          <a:noFill/>
          <a:ln w="9525">
            <a:noFill/>
            <a:miter lim="800000"/>
            <a:headEnd/>
            <a:tailEnd/>
          </a:ln>
        </p:spPr>
      </p:pic>
      <p:cxnSp>
        <p:nvCxnSpPr>
          <p:cNvPr id="21" name="Straight Arrow Connector 20"/>
          <p:cNvCxnSpPr/>
          <p:nvPr/>
        </p:nvCxnSpPr>
        <p:spPr>
          <a:xfrm flipV="1">
            <a:off x="2057400" y="2514600"/>
            <a:ext cx="304800" cy="4641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4100" name="Picture 4"/>
          <p:cNvPicPr>
            <a:picLocks noChangeAspect="1" noChangeArrowheads="1"/>
          </p:cNvPicPr>
          <p:nvPr/>
        </p:nvPicPr>
        <p:blipFill>
          <a:blip r:embed="rId4" cstate="print"/>
          <a:srcRect/>
          <a:stretch>
            <a:fillRect/>
          </a:stretch>
        </p:blipFill>
        <p:spPr bwMode="auto">
          <a:xfrm>
            <a:off x="2438400" y="4572000"/>
            <a:ext cx="1757794" cy="690562"/>
          </a:xfrm>
          <a:prstGeom prst="rect">
            <a:avLst/>
          </a:prstGeom>
          <a:noFill/>
          <a:ln w="9525">
            <a:noFill/>
            <a:miter lim="800000"/>
            <a:headEnd/>
            <a:tailEnd/>
          </a:ln>
        </p:spPr>
      </p:pic>
      <p:sp>
        <p:nvSpPr>
          <p:cNvPr id="16" name="TextBox 15"/>
          <p:cNvSpPr txBox="1"/>
          <p:nvPr/>
        </p:nvSpPr>
        <p:spPr>
          <a:xfrm>
            <a:off x="914400" y="5486400"/>
            <a:ext cx="1569660" cy="338554"/>
          </a:xfrm>
          <a:prstGeom prst="rect">
            <a:avLst/>
          </a:prstGeom>
          <a:noFill/>
        </p:spPr>
        <p:txBody>
          <a:bodyPr wrap="none" rtlCol="0">
            <a:spAutoFit/>
          </a:bodyPr>
          <a:lstStyle/>
          <a:p>
            <a:r>
              <a:rPr lang="en-US" sz="1600" b="1" dirty="0" smtClean="0"/>
              <a:t>New Selection</a:t>
            </a:r>
            <a:endParaRPr lang="en-US" sz="1600" b="1" dirty="0"/>
          </a:p>
        </p:txBody>
      </p:sp>
      <p:cxnSp>
        <p:nvCxnSpPr>
          <p:cNvPr id="17" name="Straight Arrow Connector 16"/>
          <p:cNvCxnSpPr/>
          <p:nvPr/>
        </p:nvCxnSpPr>
        <p:spPr>
          <a:xfrm flipV="1">
            <a:off x="2514600" y="5029200"/>
            <a:ext cx="304800" cy="4641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3429000" y="5029200"/>
            <a:ext cx="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90800" y="5715000"/>
            <a:ext cx="1814920" cy="338554"/>
          </a:xfrm>
          <a:prstGeom prst="rect">
            <a:avLst/>
          </a:prstGeom>
          <a:noFill/>
        </p:spPr>
        <p:txBody>
          <a:bodyPr wrap="none" rtlCol="0">
            <a:spAutoFit/>
          </a:bodyPr>
          <a:lstStyle/>
          <a:p>
            <a:r>
              <a:rPr lang="en-US" sz="1600" b="1" dirty="0" smtClean="0"/>
              <a:t>Add to Selection</a:t>
            </a:r>
            <a:endParaRPr lang="en-US" sz="1600" b="1" dirty="0"/>
          </a:p>
        </p:txBody>
      </p:sp>
      <p:cxnSp>
        <p:nvCxnSpPr>
          <p:cNvPr id="23" name="Straight Arrow Connector 22"/>
          <p:cNvCxnSpPr/>
          <p:nvPr/>
        </p:nvCxnSpPr>
        <p:spPr>
          <a:xfrm flipH="1" flipV="1">
            <a:off x="4038600" y="5029200"/>
            <a:ext cx="6858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572000" y="5715000"/>
            <a:ext cx="2549096" cy="338554"/>
          </a:xfrm>
          <a:prstGeom prst="rect">
            <a:avLst/>
          </a:prstGeom>
          <a:noFill/>
        </p:spPr>
        <p:txBody>
          <a:bodyPr wrap="none" rtlCol="0">
            <a:spAutoFit/>
          </a:bodyPr>
          <a:lstStyle/>
          <a:p>
            <a:r>
              <a:rPr lang="en-US" sz="1600" b="1" dirty="0" smtClean="0"/>
              <a:t>Subtract From Selection</a:t>
            </a:r>
            <a:endParaRPr lang="en-US" sz="1600" b="1" dirty="0"/>
          </a:p>
        </p:txBody>
      </p:sp>
      <p:sp>
        <p:nvSpPr>
          <p:cNvPr id="26" name="TextBox 25"/>
          <p:cNvSpPr txBox="1"/>
          <p:nvPr/>
        </p:nvSpPr>
        <p:spPr>
          <a:xfrm>
            <a:off x="914400" y="4038600"/>
            <a:ext cx="3433953" cy="338554"/>
          </a:xfrm>
          <a:prstGeom prst="rect">
            <a:avLst/>
          </a:prstGeom>
          <a:noFill/>
        </p:spPr>
        <p:txBody>
          <a:bodyPr wrap="none" rtlCol="0">
            <a:spAutoFit/>
          </a:bodyPr>
          <a:lstStyle/>
          <a:p>
            <a:r>
              <a:rPr lang="en-US" sz="1600" b="1" dirty="0" smtClean="0">
                <a:solidFill>
                  <a:schemeClr val="accent1"/>
                </a:solidFill>
              </a:rPr>
              <a:t>On Options Bar you wil</a:t>
            </a:r>
            <a:r>
              <a:rPr lang="en-US" sz="1600" b="1" dirty="0" smtClean="0">
                <a:solidFill>
                  <a:schemeClr val="accent1"/>
                </a:solidFill>
              </a:rPr>
              <a:t>l see this</a:t>
            </a:r>
            <a:r>
              <a:rPr lang="en-US" sz="1600" b="1" dirty="0" smtClean="0"/>
              <a:t>:</a:t>
            </a:r>
            <a:endParaRPr lang="en-US"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3970"/>
            <a:ext cx="8229600" cy="1143000"/>
          </a:xfrm>
        </p:spPr>
        <p:txBody>
          <a:bodyPr>
            <a:scene3d>
              <a:camera prst="orthographicFront"/>
              <a:lightRig rig="soft" dir="t"/>
            </a:scene3d>
            <a:sp3d extrusionH="57150" prstMaterial="softEdge">
              <a:bevelT w="25400" h="25400"/>
            </a:sp3d>
          </a:bodyPr>
          <a:lstStyle/>
          <a:p>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rPr>
              <a:t>Color-Based Selection Tool</a:t>
            </a:r>
            <a:endParaRPr lang="en-US"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endParaRPr>
          </a:p>
        </p:txBody>
      </p:sp>
      <p:sp>
        <p:nvSpPr>
          <p:cNvPr id="4" name="Content Placeholder 4"/>
          <p:cNvSpPr>
            <a:spLocks noGrp="1"/>
          </p:cNvSpPr>
          <p:nvPr>
            <p:ph idx="1"/>
          </p:nvPr>
        </p:nvSpPr>
        <p:spPr>
          <a:xfrm>
            <a:off x="457200" y="1371600"/>
            <a:ext cx="8229600" cy="880872"/>
          </a:xfrm>
        </p:spPr>
        <p:txBody>
          <a:bodyPr>
            <a:normAutofit fontScale="85000" lnSpcReduction="20000"/>
          </a:bodyPr>
          <a:lstStyle/>
          <a:p>
            <a:pPr lvl="1"/>
            <a:r>
              <a:rPr lang="en-US" sz="2400" dirty="0" smtClean="0"/>
              <a:t>Allows you (actually Photoshop will do it for you) to automatically </a:t>
            </a:r>
            <a:r>
              <a:rPr lang="en-US" sz="2400" dirty="0" smtClean="0"/>
              <a:t>select parts of an image based on the similarity of color of adjacent pixels.</a:t>
            </a:r>
            <a:endParaRPr lang="en-US" sz="2100" dirty="0" smtClean="0"/>
          </a:p>
          <a:p>
            <a:endParaRPr lang="en-US" dirty="0"/>
          </a:p>
        </p:txBody>
      </p:sp>
      <p:sp>
        <p:nvSpPr>
          <p:cNvPr id="12" name="TextBox 11"/>
          <p:cNvSpPr txBox="1"/>
          <p:nvPr/>
        </p:nvSpPr>
        <p:spPr>
          <a:xfrm>
            <a:off x="609600" y="3352800"/>
            <a:ext cx="1994457" cy="338554"/>
          </a:xfrm>
          <a:prstGeom prst="rect">
            <a:avLst/>
          </a:prstGeom>
          <a:noFill/>
        </p:spPr>
        <p:txBody>
          <a:bodyPr wrap="none" rtlCol="0">
            <a:spAutoFit/>
          </a:bodyPr>
          <a:lstStyle/>
          <a:p>
            <a:r>
              <a:rPr lang="en-US" sz="1600" b="1" dirty="0" smtClean="0"/>
              <a:t>Magic Wand Tools</a:t>
            </a:r>
            <a:endParaRPr lang="en-US" sz="1600" b="1" dirty="0"/>
          </a:p>
        </p:txBody>
      </p:sp>
      <p:graphicFrame>
        <p:nvGraphicFramePr>
          <p:cNvPr id="14" name="Table 13"/>
          <p:cNvGraphicFramePr>
            <a:graphicFrameLocks noGrp="1"/>
          </p:cNvGraphicFramePr>
          <p:nvPr/>
        </p:nvGraphicFramePr>
        <p:xfrm>
          <a:off x="5721925" y="2410690"/>
          <a:ext cx="3352800" cy="2072640"/>
        </p:xfrm>
        <a:graphic>
          <a:graphicData uri="http://schemas.openxmlformats.org/drawingml/2006/table">
            <a:tbl>
              <a:tblPr firstRow="1" bandRow="1">
                <a:tableStyleId>{5C22544A-7EE6-4342-B048-85BDC9FD1C3A}</a:tableStyleId>
              </a:tblPr>
              <a:tblGrid>
                <a:gridCol w="1200150"/>
                <a:gridCol w="2152650"/>
              </a:tblGrid>
              <a:tr h="609600">
                <a:tc>
                  <a:txBody>
                    <a:bodyPr/>
                    <a:lstStyle/>
                    <a:p>
                      <a:pPr algn="ctr"/>
                      <a:r>
                        <a:rPr lang="en-US" sz="1400" dirty="0" smtClean="0"/>
                        <a:t>Keys</a:t>
                      </a:r>
                      <a:endParaRPr lang="en-US" sz="1400" dirty="0"/>
                    </a:p>
                  </a:txBody>
                  <a:tcPr/>
                </a:tc>
                <a:tc>
                  <a:txBody>
                    <a:bodyPr/>
                    <a:lstStyle/>
                    <a:p>
                      <a:pPr algn="ctr"/>
                      <a:r>
                        <a:rPr lang="en-US" sz="1400" dirty="0" smtClean="0"/>
                        <a:t>Description</a:t>
                      </a:r>
                      <a:endParaRPr lang="en-US" sz="1400" dirty="0"/>
                    </a:p>
                  </a:txBody>
                  <a:tcPr/>
                </a:tc>
              </a:tr>
              <a:tr h="609600">
                <a:tc>
                  <a:txBody>
                    <a:bodyPr/>
                    <a:lstStyle/>
                    <a:p>
                      <a:pPr algn="ctr"/>
                      <a:r>
                        <a:rPr lang="en-US" sz="1400" b="1" dirty="0" smtClean="0"/>
                        <a:t>W</a:t>
                      </a:r>
                      <a:endParaRPr lang="en-US" sz="1400" b="1" dirty="0"/>
                    </a:p>
                  </a:txBody>
                  <a:tcPr anchor="ctr"/>
                </a:tc>
                <a:tc>
                  <a:txBody>
                    <a:bodyPr/>
                    <a:lstStyle/>
                    <a:p>
                      <a:r>
                        <a:rPr lang="en-US" sz="1400" dirty="0" smtClean="0"/>
                        <a:t>Selects</a:t>
                      </a:r>
                      <a:r>
                        <a:rPr lang="en-US" sz="1400" baseline="0" dirty="0" smtClean="0"/>
                        <a:t> Quick Selection Tool wherein Magic Wand Tool is under.</a:t>
                      </a:r>
                      <a:endParaRPr lang="en-US" sz="1400" dirty="0"/>
                    </a:p>
                  </a:txBody>
                  <a:tcPr/>
                </a:tc>
              </a:tr>
              <a:tr h="609600">
                <a:tc>
                  <a:txBody>
                    <a:bodyPr/>
                    <a:lstStyle/>
                    <a:p>
                      <a:pPr algn="l"/>
                      <a:r>
                        <a:rPr lang="en-US" sz="1400" b="1" dirty="0" err="1" smtClean="0"/>
                        <a:t>Shift+W</a:t>
                      </a:r>
                      <a:endParaRPr lang="en-US" sz="1400" b="1" dirty="0"/>
                    </a:p>
                  </a:txBody>
                  <a:tcPr anchor="ctr"/>
                </a:tc>
                <a:tc>
                  <a:txBody>
                    <a:bodyPr/>
                    <a:lstStyle/>
                    <a:p>
                      <a:r>
                        <a:rPr lang="en-US" sz="1400" dirty="0" smtClean="0"/>
                        <a:t>Toggles</a:t>
                      </a:r>
                      <a:r>
                        <a:rPr lang="en-US" sz="1400" baseline="0" dirty="0" smtClean="0"/>
                        <a:t> between </a:t>
                      </a:r>
                      <a:r>
                        <a:rPr lang="en-US" sz="1400" baseline="0" dirty="0" smtClean="0"/>
                        <a:t>Quick Selection and Magic Wand Tools.</a:t>
                      </a:r>
                      <a:endParaRPr lang="en-US" sz="1400" dirty="0"/>
                    </a:p>
                  </a:txBody>
                  <a:tcPr/>
                </a:tc>
              </a:tr>
            </a:tbl>
          </a:graphicData>
        </a:graphic>
      </p:graphicFrame>
      <p:sp>
        <p:nvSpPr>
          <p:cNvPr id="15" name="TextBox 14"/>
          <p:cNvSpPr txBox="1"/>
          <p:nvPr/>
        </p:nvSpPr>
        <p:spPr>
          <a:xfrm>
            <a:off x="6629400" y="2057400"/>
            <a:ext cx="1547218" cy="338554"/>
          </a:xfrm>
          <a:prstGeom prst="rect">
            <a:avLst/>
          </a:prstGeom>
          <a:noFill/>
        </p:spPr>
        <p:txBody>
          <a:bodyPr wrap="none" rtlCol="0">
            <a:spAutoFit/>
          </a:bodyPr>
          <a:lstStyle/>
          <a:p>
            <a:r>
              <a:rPr lang="en-US" sz="1600" b="1" dirty="0" smtClean="0">
                <a:solidFill>
                  <a:schemeClr val="accent1"/>
                </a:solidFill>
              </a:rPr>
              <a:t>Shortcut Keys</a:t>
            </a:r>
            <a:endParaRPr lang="en-US" sz="1600" b="1" dirty="0">
              <a:solidFill>
                <a:schemeClr val="accent1"/>
              </a:solidFill>
            </a:endParaRPr>
          </a:p>
        </p:txBody>
      </p:sp>
      <p:sp>
        <p:nvSpPr>
          <p:cNvPr id="16" name="TextBox 15"/>
          <p:cNvSpPr txBox="1"/>
          <p:nvPr/>
        </p:nvSpPr>
        <p:spPr>
          <a:xfrm>
            <a:off x="990600" y="5410200"/>
            <a:ext cx="1569660" cy="338554"/>
          </a:xfrm>
          <a:prstGeom prst="rect">
            <a:avLst/>
          </a:prstGeom>
          <a:noFill/>
        </p:spPr>
        <p:txBody>
          <a:bodyPr wrap="none" rtlCol="0">
            <a:spAutoFit/>
          </a:bodyPr>
          <a:lstStyle/>
          <a:p>
            <a:r>
              <a:rPr lang="en-US" sz="1600" b="1" dirty="0" smtClean="0"/>
              <a:t>New Selection</a:t>
            </a:r>
            <a:endParaRPr lang="en-US" sz="1600" b="1" dirty="0"/>
          </a:p>
        </p:txBody>
      </p:sp>
      <p:sp>
        <p:nvSpPr>
          <p:cNvPr id="20" name="TextBox 19"/>
          <p:cNvSpPr txBox="1"/>
          <p:nvPr/>
        </p:nvSpPr>
        <p:spPr>
          <a:xfrm>
            <a:off x="2133600" y="5867400"/>
            <a:ext cx="1814920" cy="338554"/>
          </a:xfrm>
          <a:prstGeom prst="rect">
            <a:avLst/>
          </a:prstGeom>
          <a:noFill/>
        </p:spPr>
        <p:txBody>
          <a:bodyPr wrap="none" rtlCol="0">
            <a:spAutoFit/>
          </a:bodyPr>
          <a:lstStyle/>
          <a:p>
            <a:r>
              <a:rPr lang="en-US" sz="1600" b="1" dirty="0" smtClean="0"/>
              <a:t>Add to Selection</a:t>
            </a:r>
            <a:endParaRPr lang="en-US" sz="1600" b="1" dirty="0"/>
          </a:p>
        </p:txBody>
      </p:sp>
      <p:sp>
        <p:nvSpPr>
          <p:cNvPr id="25" name="TextBox 24"/>
          <p:cNvSpPr txBox="1"/>
          <p:nvPr/>
        </p:nvSpPr>
        <p:spPr>
          <a:xfrm>
            <a:off x="3657600" y="5638800"/>
            <a:ext cx="2549096" cy="338554"/>
          </a:xfrm>
          <a:prstGeom prst="rect">
            <a:avLst/>
          </a:prstGeom>
          <a:noFill/>
        </p:spPr>
        <p:txBody>
          <a:bodyPr wrap="none" rtlCol="0">
            <a:spAutoFit/>
          </a:bodyPr>
          <a:lstStyle/>
          <a:p>
            <a:r>
              <a:rPr lang="en-US" sz="1600" b="1" dirty="0" smtClean="0"/>
              <a:t>Subtract From Selection</a:t>
            </a:r>
            <a:endParaRPr lang="en-US" sz="1600" b="1" dirty="0"/>
          </a:p>
        </p:txBody>
      </p:sp>
      <p:sp>
        <p:nvSpPr>
          <p:cNvPr id="26" name="TextBox 25"/>
          <p:cNvSpPr txBox="1"/>
          <p:nvPr/>
        </p:nvSpPr>
        <p:spPr>
          <a:xfrm>
            <a:off x="914400" y="4038600"/>
            <a:ext cx="3433953" cy="338554"/>
          </a:xfrm>
          <a:prstGeom prst="rect">
            <a:avLst/>
          </a:prstGeom>
          <a:noFill/>
        </p:spPr>
        <p:txBody>
          <a:bodyPr wrap="none" rtlCol="0">
            <a:spAutoFit/>
          </a:bodyPr>
          <a:lstStyle/>
          <a:p>
            <a:r>
              <a:rPr lang="en-US" sz="1600" b="1" dirty="0" smtClean="0">
                <a:solidFill>
                  <a:schemeClr val="accent1"/>
                </a:solidFill>
              </a:rPr>
              <a:t>On Options Bar you wil</a:t>
            </a:r>
            <a:r>
              <a:rPr lang="en-US" sz="1600" b="1" dirty="0" smtClean="0">
                <a:solidFill>
                  <a:schemeClr val="accent1"/>
                </a:solidFill>
              </a:rPr>
              <a:t>l see this</a:t>
            </a:r>
            <a:r>
              <a:rPr lang="en-US" sz="1600" b="1" dirty="0" smtClean="0"/>
              <a:t>:</a:t>
            </a:r>
            <a:endParaRPr lang="en-US" sz="1600" b="1" dirty="0"/>
          </a:p>
        </p:txBody>
      </p:sp>
      <p:pic>
        <p:nvPicPr>
          <p:cNvPr id="5122" name="Picture 2"/>
          <p:cNvPicPr>
            <a:picLocks noChangeAspect="1" noChangeArrowheads="1"/>
          </p:cNvPicPr>
          <p:nvPr/>
        </p:nvPicPr>
        <p:blipFill>
          <a:blip r:embed="rId2" cstate="print"/>
          <a:srcRect/>
          <a:stretch>
            <a:fillRect/>
          </a:stretch>
        </p:blipFill>
        <p:spPr bwMode="auto">
          <a:xfrm>
            <a:off x="2133600" y="2286000"/>
            <a:ext cx="2343150" cy="685800"/>
          </a:xfrm>
          <a:prstGeom prst="rect">
            <a:avLst/>
          </a:prstGeom>
          <a:noFill/>
          <a:ln w="9525">
            <a:noFill/>
            <a:miter lim="800000"/>
            <a:headEnd/>
            <a:tailEnd/>
          </a:ln>
        </p:spPr>
      </p:pic>
      <p:cxnSp>
        <p:nvCxnSpPr>
          <p:cNvPr id="21" name="Straight Arrow Connector 20"/>
          <p:cNvCxnSpPr/>
          <p:nvPr/>
        </p:nvCxnSpPr>
        <p:spPr>
          <a:xfrm flipV="1">
            <a:off x="2133600" y="2819400"/>
            <a:ext cx="304800" cy="4641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5123" name="Picture 3"/>
          <p:cNvPicPr>
            <a:picLocks noChangeAspect="1" noChangeArrowheads="1"/>
          </p:cNvPicPr>
          <p:nvPr/>
        </p:nvPicPr>
        <p:blipFill>
          <a:blip r:embed="rId3" cstate="print"/>
          <a:srcRect/>
          <a:stretch>
            <a:fillRect/>
          </a:stretch>
        </p:blipFill>
        <p:spPr bwMode="auto">
          <a:xfrm>
            <a:off x="1752600" y="2286000"/>
            <a:ext cx="393989" cy="333375"/>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1447800" y="4419600"/>
            <a:ext cx="2944906" cy="695325"/>
          </a:xfrm>
          <a:prstGeom prst="rect">
            <a:avLst/>
          </a:prstGeom>
          <a:noFill/>
          <a:ln w="9525">
            <a:noFill/>
            <a:miter lim="800000"/>
            <a:headEnd/>
            <a:tailEnd/>
          </a:ln>
        </p:spPr>
      </p:pic>
      <p:cxnSp>
        <p:nvCxnSpPr>
          <p:cNvPr id="17" name="Straight Arrow Connector 16"/>
          <p:cNvCxnSpPr/>
          <p:nvPr/>
        </p:nvCxnSpPr>
        <p:spPr>
          <a:xfrm flipV="1">
            <a:off x="2514600" y="4953000"/>
            <a:ext cx="304800" cy="4641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3200400" y="5029200"/>
            <a:ext cx="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3657600" y="4953000"/>
            <a:ext cx="6858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114800" y="4800600"/>
            <a:ext cx="1066800" cy="76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57800" y="4724400"/>
            <a:ext cx="2496196" cy="338554"/>
          </a:xfrm>
          <a:prstGeom prst="rect">
            <a:avLst/>
          </a:prstGeom>
          <a:noFill/>
        </p:spPr>
        <p:txBody>
          <a:bodyPr wrap="none" rtlCol="0">
            <a:spAutoFit/>
          </a:bodyPr>
          <a:lstStyle/>
          <a:p>
            <a:r>
              <a:rPr lang="en-US" sz="1600" b="1" dirty="0" smtClean="0"/>
              <a:t>Intersect with Selection</a:t>
            </a:r>
            <a:endParaRPr lang="en-US" sz="1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3970"/>
            <a:ext cx="8229600" cy="1143000"/>
          </a:xfrm>
        </p:spPr>
        <p:txBody>
          <a:bodyPr>
            <a:scene3d>
              <a:camera prst="orthographicFront"/>
              <a:lightRig rig="soft" dir="t"/>
            </a:scene3d>
            <a:sp3d extrusionH="57150" prstMaterial="softEdge">
              <a:bevelT w="25400" h="25400"/>
            </a:sp3d>
          </a:bodyPr>
          <a:lstStyle/>
          <a:p>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rPr>
              <a:t>Tips with Selections</a:t>
            </a:r>
            <a:endParaRPr lang="en-US"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0000" endA="300" endPos="50000" dist="29997" dir="5400000" sy="-100000" algn="bl" rotWithShape="0"/>
              </a:effectLst>
            </a:endParaRPr>
          </a:p>
        </p:txBody>
      </p:sp>
      <p:sp>
        <p:nvSpPr>
          <p:cNvPr id="4" name="Content Placeholder 4"/>
          <p:cNvSpPr>
            <a:spLocks noGrp="1"/>
          </p:cNvSpPr>
          <p:nvPr>
            <p:ph idx="1"/>
          </p:nvPr>
        </p:nvSpPr>
        <p:spPr>
          <a:xfrm>
            <a:off x="457200" y="1371600"/>
            <a:ext cx="8229600" cy="3124200"/>
          </a:xfrm>
        </p:spPr>
        <p:txBody>
          <a:bodyPr>
            <a:normAutofit fontScale="77500" lnSpcReduction="20000"/>
          </a:bodyPr>
          <a:lstStyle/>
          <a:p>
            <a:pPr lvl="1"/>
            <a:r>
              <a:rPr lang="en-US" sz="2400" dirty="0" smtClean="0"/>
              <a:t>On </a:t>
            </a:r>
            <a:r>
              <a:rPr lang="en-US" sz="2400" b="1" dirty="0" smtClean="0"/>
              <a:t>Marquee Tools</a:t>
            </a:r>
          </a:p>
          <a:p>
            <a:pPr lvl="2"/>
            <a:r>
              <a:rPr lang="en-US" sz="1900" b="1" dirty="0" smtClean="0"/>
              <a:t>Space Bar </a:t>
            </a:r>
            <a:r>
              <a:rPr lang="en-US" sz="1900" dirty="0" smtClean="0"/>
              <a:t>pair with a Mouse drag allows you to reposition your selection anywhere.</a:t>
            </a:r>
          </a:p>
          <a:p>
            <a:pPr lvl="2"/>
            <a:r>
              <a:rPr lang="en-US" sz="1900" b="1" dirty="0" smtClean="0"/>
              <a:t>Shift Key </a:t>
            </a:r>
            <a:r>
              <a:rPr lang="en-US" sz="1900" dirty="0" smtClean="0"/>
              <a:t>pair with a Mouse drag allows you to create either a perfect square if you are using Rectangular Marquee or a perfect circle if you are using an Elliptical Marquee.</a:t>
            </a:r>
          </a:p>
          <a:p>
            <a:pPr lvl="1"/>
            <a:r>
              <a:rPr lang="en-US" b="1" dirty="0" smtClean="0"/>
              <a:t>On Any Selection Tool</a:t>
            </a:r>
          </a:p>
          <a:p>
            <a:pPr lvl="2"/>
            <a:r>
              <a:rPr lang="en-US" dirty="0" smtClean="0"/>
              <a:t>Using </a:t>
            </a:r>
            <a:r>
              <a:rPr lang="en-US" b="1" dirty="0" smtClean="0"/>
              <a:t>Arrow keys </a:t>
            </a:r>
            <a:r>
              <a:rPr lang="en-US" dirty="0" smtClean="0"/>
              <a:t>allows you to reposition your selection anywhere or up/down and right/left.</a:t>
            </a:r>
          </a:p>
          <a:p>
            <a:pPr lvl="2"/>
            <a:r>
              <a:rPr lang="en-US" dirty="0" smtClean="0"/>
              <a:t>Using </a:t>
            </a:r>
            <a:r>
              <a:rPr lang="en-US" b="1" dirty="0" smtClean="0"/>
              <a:t>Move Tool</a:t>
            </a:r>
            <a:r>
              <a:rPr lang="en-US" dirty="0" smtClean="0"/>
              <a:t>        along with </a:t>
            </a:r>
            <a:r>
              <a:rPr lang="en-US" b="1" dirty="0" smtClean="0"/>
              <a:t>Alt key </a:t>
            </a:r>
            <a:r>
              <a:rPr lang="en-US" dirty="0" smtClean="0"/>
              <a:t>allows you to make </a:t>
            </a:r>
          </a:p>
          <a:p>
            <a:pPr lvl="2">
              <a:buNone/>
            </a:pPr>
            <a:r>
              <a:rPr lang="en-US" dirty="0" smtClean="0"/>
              <a:t>	</a:t>
            </a:r>
            <a:r>
              <a:rPr lang="en-US" dirty="0" smtClean="0"/>
              <a:t>	</a:t>
            </a:r>
            <a:r>
              <a:rPr lang="en-US" dirty="0" smtClean="0"/>
              <a:t>a copy of your selection.</a:t>
            </a:r>
          </a:p>
          <a:p>
            <a:pPr lvl="2"/>
            <a:r>
              <a:rPr lang="en-US" dirty="0" smtClean="0"/>
              <a:t>You could resize, rotate, skew, distort etc your selection by using Transform from </a:t>
            </a:r>
            <a:r>
              <a:rPr lang="en-US" dirty="0" err="1" smtClean="0"/>
              <a:t>Edit</a:t>
            </a:r>
            <a:r>
              <a:rPr lang="en-US" dirty="0" err="1" smtClean="0">
                <a:sym typeface="Wingdings" pitchFamily="2" charset="2"/>
              </a:rPr>
              <a:t>Transform</a:t>
            </a:r>
            <a:r>
              <a:rPr lang="en-US" dirty="0" smtClean="0">
                <a:sym typeface="Wingdings" pitchFamily="2" charset="2"/>
              </a:rPr>
              <a:t> menu.</a:t>
            </a:r>
            <a:endParaRPr lang="en-US" dirty="0" smtClean="0"/>
          </a:p>
          <a:p>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3165765" y="3318165"/>
            <a:ext cx="366346" cy="3255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1058</TotalTime>
  <Words>742</Words>
  <Application>Microsoft Office PowerPoint</Application>
  <PresentationFormat>On-screen Show (4:3)</PresentationFormat>
  <Paragraphs>94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Working with Selections</vt:lpstr>
      <vt:lpstr>Chapter Objectives</vt:lpstr>
      <vt:lpstr>About Selecting and Selection Tools</vt:lpstr>
      <vt:lpstr>Geometric Selection Tools</vt:lpstr>
      <vt:lpstr>Freehand Selection Tools</vt:lpstr>
      <vt:lpstr>Edge-Based Selection Tool</vt:lpstr>
      <vt:lpstr>Color-Based Selection Tool</vt:lpstr>
      <vt:lpstr>Tips with Selections</vt:lpstr>
    </vt:vector>
  </TitlesOfParts>
  <Company>COM-FSM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Information Technology</dc:creator>
  <cp:lastModifiedBy>Information Technology</cp:lastModifiedBy>
  <cp:revision>110</cp:revision>
  <dcterms:created xsi:type="dcterms:W3CDTF">2011-12-29T04:05:55Z</dcterms:created>
  <dcterms:modified xsi:type="dcterms:W3CDTF">2012-06-18T03:28:53Z</dcterms:modified>
</cp:coreProperties>
</file>